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2" r:id="rId3"/>
    <p:sldId id="258" r:id="rId4"/>
    <p:sldId id="286" r:id="rId5"/>
    <p:sldId id="283" r:id="rId6"/>
    <p:sldId id="264" r:id="rId7"/>
    <p:sldId id="285" r:id="rId8"/>
    <p:sldId id="287" r:id="rId9"/>
    <p:sldId id="289" r:id="rId10"/>
    <p:sldId id="288" r:id="rId11"/>
    <p:sldId id="262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D43"/>
    <a:srgbClr val="205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C1BF-8031-4E9F-B1F0-E48939AD5206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E49B-E9B3-4BC0-85E1-7FAF00392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69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002915" y="3856355"/>
            <a:ext cx="618617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if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everyone could make a big contribution to environmental protection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</a:p>
          <a:p>
            <a:pPr algn="ctr" fontAlgn="auto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our home will become much more beautiful.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3049905" y="341884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656830" y="342011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531360" y="3241040"/>
            <a:ext cx="312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环保主题海报设计</a:t>
            </a:r>
            <a:endParaRPr lang="zh-CN" altLang="en-US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007552" y="1015523"/>
            <a:ext cx="8214088" cy="2492389"/>
            <a:chOff x="2007552" y="1762892"/>
            <a:chExt cx="8214088" cy="2492389"/>
          </a:xfrm>
        </p:grpSpPr>
        <p:sp>
          <p:nvSpPr>
            <p:cNvPr id="31" name="文本框 30"/>
            <p:cNvSpPr txBox="1"/>
            <p:nvPr/>
          </p:nvSpPr>
          <p:spPr>
            <a:xfrm>
              <a:off x="2007552" y="1762892"/>
              <a:ext cx="821408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塑</a:t>
              </a:r>
              <a:r>
                <a:rPr lang="zh-CN" altLang="en-US" sz="60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战速决</a:t>
              </a:r>
              <a:endParaRPr lang="zh-CN" altLang="en-US" sz="60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乘号 16"/>
            <p:cNvSpPr/>
            <p:nvPr/>
          </p:nvSpPr>
          <p:spPr>
            <a:xfrm>
              <a:off x="3741038" y="2014329"/>
              <a:ext cx="2476896" cy="224095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6907" y="344300"/>
            <a:ext cx="4312920" cy="621665"/>
            <a:chOff x="6263" y="527"/>
            <a:chExt cx="6792" cy="979"/>
          </a:xfrm>
        </p:grpSpPr>
        <p:sp>
          <p:nvSpPr>
            <p:cNvPr id="2" name="矩形 1"/>
            <p:cNvSpPr/>
            <p:nvPr/>
          </p:nvSpPr>
          <p:spPr>
            <a:xfrm>
              <a:off x="6263" y="913"/>
              <a:ext cx="679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挑战任务：“地球”</a:t>
              </a:r>
              <a:endPara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五边形 21"/>
          <p:cNvSpPr/>
          <p:nvPr/>
        </p:nvSpPr>
        <p:spPr>
          <a:xfrm>
            <a:off x="5952527" y="1854918"/>
            <a:ext cx="1814830" cy="420370"/>
          </a:xfrm>
          <a:prstGeom prst="homePlate">
            <a:avLst/>
          </a:prstGeom>
          <a:solidFill>
            <a:srgbClr val="6B9D4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要点提示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952527" y="1511432"/>
            <a:ext cx="0" cy="5010018"/>
          </a:xfrm>
          <a:prstGeom prst="line">
            <a:avLst/>
          </a:prstGeom>
          <a:solidFill>
            <a:srgbClr val="0070C0"/>
          </a:solidFill>
          <a:ln w="19050">
            <a:solidFill>
              <a:srgbClr val="6B9D43"/>
            </a:solidFill>
            <a:headEnd type="diamond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6095365" y="2706837"/>
            <a:ext cx="4312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被塑料袋包裹的效果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塑料的褶皱效果</a:t>
            </a: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17" y="2256008"/>
            <a:ext cx="20193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2" grpId="0" animBg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9571355" y="2914741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728595" y="1677789"/>
            <a:ext cx="673481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保护地球</a:t>
            </a:r>
            <a:endParaRPr lang="en-US" altLang="zh-CN" sz="6600" b="1" dirty="0" smtClean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让世界更美好</a:t>
            </a:r>
            <a:endParaRPr lang="en-US" altLang="zh-CN" sz="6600" b="1" dirty="0" smtClean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22955" y="4260520"/>
            <a:ext cx="554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Protecting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Earth</a:t>
            </a:r>
            <a:b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Make the world a better place.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59" y="0"/>
            <a:ext cx="4855882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6"/>
          <a:stretch>
            <a:fillRect/>
          </a:stretch>
        </p:blipFill>
        <p:spPr>
          <a:xfrm>
            <a:off x="0" y="0"/>
            <a:ext cx="3894268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4777"/>
          <a:stretch>
            <a:fillRect/>
          </a:stretch>
        </p:blipFill>
        <p:spPr>
          <a:xfrm>
            <a:off x="8138983" y="-4446"/>
            <a:ext cx="4053018" cy="686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787577" y="390525"/>
            <a:ext cx="3004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文字</a:t>
            </a:r>
            <a:r>
              <a:rPr lang="zh-CN" altLang="en-US" sz="2800" b="1" dirty="0" smtClean="0">
                <a:solidFill>
                  <a:srgbClr val="6B9D4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图形化</a:t>
            </a:r>
            <a:endParaRPr lang="en-US" altLang="zh-CN" sz="2800" b="1" dirty="0" smtClean="0">
              <a:solidFill>
                <a:srgbClr val="6B9D4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r"/>
            <a:r>
              <a:rPr lang="zh-CN" altLang="en-US" sz="2800" b="1" dirty="0">
                <a:solidFill>
                  <a:srgbClr val="6B9D4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</a:t>
            </a:r>
            <a:r>
              <a:rPr lang="zh-CN" altLang="en-US" sz="2800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具号召力</a:t>
            </a:r>
            <a:endParaRPr lang="en-US" altLang="zh-CN" sz="2800" b="1" dirty="0" smtClean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r"/>
            <a:r>
              <a:rPr lang="zh-CN" altLang="en-US" sz="2800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感染力</a:t>
            </a:r>
            <a:endParaRPr lang="zh-CN" altLang="en-US" sz="2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zh-CN" altLang="en-US" sz="2800" b="1" dirty="0">
              <a:solidFill>
                <a:srgbClr val="6B9D4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>
            <a:fillRect/>
          </a:stretch>
        </p:blipFill>
        <p:spPr>
          <a:xfrm>
            <a:off x="6043499" y="786765"/>
            <a:ext cx="3735202" cy="231082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>
            <a:fillRect/>
          </a:stretch>
        </p:blipFill>
        <p:spPr>
          <a:xfrm>
            <a:off x="1528034" y="492956"/>
            <a:ext cx="2074450" cy="277736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46" y="3740929"/>
            <a:ext cx="4655068" cy="254166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75" y="3153596"/>
            <a:ext cx="2190300" cy="3129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46" y="492956"/>
            <a:ext cx="2346750" cy="3129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" b="7017"/>
          <a:stretch>
            <a:fillRect/>
          </a:stretch>
        </p:blipFill>
        <p:spPr>
          <a:xfrm>
            <a:off x="1528034" y="3379515"/>
            <a:ext cx="2074450" cy="2901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" y="0"/>
            <a:ext cx="96949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538709" y="786765"/>
            <a:ext cx="3480206" cy="4512772"/>
            <a:chOff x="6938" y="527"/>
            <a:chExt cx="5736" cy="7831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31" name="矩形 30"/>
            <p:cNvSpPr/>
            <p:nvPr/>
          </p:nvSpPr>
          <p:spPr>
            <a:xfrm>
              <a:off x="6938" y="913"/>
              <a:ext cx="5736" cy="7445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   学习任务：</a:t>
              </a:r>
              <a:endParaRPr lang="en-US" altLang="zh-CN" sz="2800" b="1" dirty="0" smtClean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   制作效果文字</a:t>
              </a:r>
              <a:endPara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grpFill/>
            <a:ln w="12700">
              <a:noFill/>
            </a:ln>
            <a:effectLst/>
            <a:sp3d prstMaterial="clear">
              <a:bevelT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grpFill/>
            <a:ln w="12700">
              <a:noFill/>
            </a:ln>
            <a:effectLst/>
            <a:sp3d prstMaterial="clear">
              <a:bevelT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65" y="1013000"/>
            <a:ext cx="7540608" cy="35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95120" y="4986020"/>
            <a:ext cx="693420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80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方正粗倩简体" panose="03000509000000000000" charset="-122"/>
                <a:ea typeface="方正粗倩简体" panose="03000509000000000000" charset="-122"/>
              </a:rPr>
              <a:t>透明 光泽 褶皱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8709" y="326852"/>
            <a:ext cx="3642360" cy="621665"/>
            <a:chOff x="6938" y="527"/>
            <a:chExt cx="5736" cy="979"/>
          </a:xfrm>
        </p:grpSpPr>
        <p:sp>
          <p:nvSpPr>
            <p:cNvPr id="2" name="矩形 1"/>
            <p:cNvSpPr/>
            <p:nvPr/>
          </p:nvSpPr>
          <p:spPr>
            <a:xfrm>
              <a:off x="6938" y="913"/>
              <a:ext cx="5736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子任务一：“塑”</a:t>
              </a:r>
              <a:endPara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76"/>
          <p:cNvSpPr txBox="1"/>
          <p:nvPr/>
        </p:nvSpPr>
        <p:spPr>
          <a:xfrm>
            <a:off x="5578539" y="4491484"/>
            <a:ext cx="2579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交互式</a:t>
            </a:r>
            <a:r>
              <a:rPr lang="zh-CN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透明工具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9" name="文本框 27"/>
          <p:cNvSpPr txBox="1"/>
          <p:nvPr/>
        </p:nvSpPr>
        <p:spPr>
          <a:xfrm>
            <a:off x="5214355" y="4854580"/>
            <a:ext cx="334451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“透明度类型”为“标准”，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其余默认。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9037580" y="4500994"/>
            <a:ext cx="188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透镜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8869997" y="4911839"/>
            <a:ext cx="2469515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设置合适的“比率”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93" y="2218996"/>
            <a:ext cx="3076298" cy="1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214355" y="2296648"/>
            <a:ext cx="380953" cy="362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003012" y="3350842"/>
            <a:ext cx="380953" cy="362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580" y="1501879"/>
            <a:ext cx="2062238" cy="268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矩形 78"/>
          <p:cNvSpPr/>
          <p:nvPr/>
        </p:nvSpPr>
        <p:spPr>
          <a:xfrm>
            <a:off x="9109693" y="3915995"/>
            <a:ext cx="1990125" cy="273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5" y="1865760"/>
            <a:ext cx="3673474" cy="23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68" grpId="0"/>
      <p:bldP spid="69" grpId="0"/>
      <p:bldP spid="70" grpId="0"/>
      <p:bldP spid="71" grpId="0"/>
      <p:bldP spid="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6907" y="344300"/>
            <a:ext cx="4312920" cy="621665"/>
            <a:chOff x="6263" y="527"/>
            <a:chExt cx="6792" cy="979"/>
          </a:xfrm>
        </p:grpSpPr>
        <p:sp>
          <p:nvSpPr>
            <p:cNvPr id="2" name="矩形 1"/>
            <p:cNvSpPr/>
            <p:nvPr/>
          </p:nvSpPr>
          <p:spPr>
            <a:xfrm>
              <a:off x="6263" y="913"/>
              <a:ext cx="679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子任务二：“战速决”</a:t>
              </a:r>
              <a:endPara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8" y="1259328"/>
            <a:ext cx="4312920" cy="163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五边形 21"/>
          <p:cNvSpPr/>
          <p:nvPr/>
        </p:nvSpPr>
        <p:spPr>
          <a:xfrm>
            <a:off x="5952527" y="1298306"/>
            <a:ext cx="1814830" cy="420370"/>
          </a:xfrm>
          <a:prstGeom prst="homePlate">
            <a:avLst/>
          </a:prstGeom>
          <a:solidFill>
            <a:srgbClr val="6B9D4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制作步骤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952527" y="1116061"/>
            <a:ext cx="0" cy="5405389"/>
          </a:xfrm>
          <a:prstGeom prst="line">
            <a:avLst/>
          </a:prstGeom>
          <a:solidFill>
            <a:srgbClr val="0070C0"/>
          </a:solidFill>
          <a:ln w="19050">
            <a:solidFill>
              <a:srgbClr val="6B9D43"/>
            </a:solidFill>
            <a:headEnd type="diamond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6253742" y="1898220"/>
            <a:ext cx="43129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、输入文字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、设置字体样式大小调整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位置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、扩展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分离轮廓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、设置轮廓的颜色和透明度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、轮廓高光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、文字高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分离描边轮廓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断开效果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9"/>
          <p:cNvSpPr txBox="1"/>
          <p:nvPr/>
        </p:nvSpPr>
        <p:spPr>
          <a:xfrm>
            <a:off x="426908" y="2889831"/>
            <a:ext cx="49626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r>
              <a:rPr lang="zh-CN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扩展轮廓</a:t>
            </a: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高光一定要先分离再调整形状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r>
              <a:rPr lang="zh-CN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分离轮廓</a:t>
            </a:r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CTRL+K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分离</a:t>
            </a:r>
            <a:r>
              <a:rPr lang="zh-CN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描边</a:t>
            </a:r>
            <a:r>
              <a:rPr lang="zh-CN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轮廓</a:t>
            </a:r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CTRL+SHIFT+Q</a:t>
            </a: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2"/>
          <a:stretch>
            <a:fillRect/>
          </a:stretch>
        </p:blipFill>
        <p:spPr bwMode="auto">
          <a:xfrm>
            <a:off x="9970705" y="469712"/>
            <a:ext cx="1721204" cy="160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6253742" y="2919192"/>
            <a:ext cx="1990125" cy="372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8228379" y="1272145"/>
            <a:ext cx="1726838" cy="16953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532" y="2232744"/>
            <a:ext cx="1752179" cy="17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532" y="4175592"/>
            <a:ext cx="1757689" cy="221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矩形 35"/>
          <p:cNvSpPr/>
          <p:nvPr/>
        </p:nvSpPr>
        <p:spPr>
          <a:xfrm>
            <a:off x="6253742" y="3358118"/>
            <a:ext cx="1990125" cy="372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8228379" y="3406429"/>
            <a:ext cx="1755153" cy="3243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307482" y="5189635"/>
            <a:ext cx="1990125" cy="372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8" name="直接箭头连接符 47"/>
          <p:cNvCxnSpPr>
            <a:endCxn id="50" idx="1"/>
          </p:cNvCxnSpPr>
          <p:nvPr/>
        </p:nvCxnSpPr>
        <p:spPr>
          <a:xfrm>
            <a:off x="8297607" y="5284308"/>
            <a:ext cx="1685925" cy="10070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9970705" y="3696841"/>
            <a:ext cx="1770516" cy="372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983532" y="6190463"/>
            <a:ext cx="1770516" cy="201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2" grpId="0" animBg="1"/>
      <p:bldP spid="27" grpId="0"/>
      <p:bldP spid="27" grpId="1"/>
      <p:bldP spid="29" grpId="0"/>
      <p:bldP spid="29" grpId="1"/>
      <p:bldP spid="30" grpId="0" animBg="1"/>
      <p:bldP spid="36" grpId="0" animBg="1"/>
      <p:bldP spid="41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6907" y="344300"/>
            <a:ext cx="4312920" cy="621665"/>
            <a:chOff x="6263" y="527"/>
            <a:chExt cx="6792" cy="979"/>
          </a:xfrm>
        </p:grpSpPr>
        <p:sp>
          <p:nvSpPr>
            <p:cNvPr id="2" name="矩形 1"/>
            <p:cNvSpPr/>
            <p:nvPr/>
          </p:nvSpPr>
          <p:spPr>
            <a:xfrm>
              <a:off x="6263" y="913"/>
              <a:ext cx="679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拓展任务：“</a:t>
              </a:r>
              <a:r>
                <a:rPr lang="en-US" altLang="zh-CN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SU</a:t>
              </a:r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endPara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五边形 21"/>
          <p:cNvSpPr/>
          <p:nvPr/>
        </p:nvSpPr>
        <p:spPr>
          <a:xfrm>
            <a:off x="5952527" y="1854918"/>
            <a:ext cx="1814830" cy="420370"/>
          </a:xfrm>
          <a:prstGeom prst="homePlate">
            <a:avLst/>
          </a:prstGeom>
          <a:solidFill>
            <a:srgbClr val="6B9D4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要点提示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952527" y="1511432"/>
            <a:ext cx="0" cy="5010018"/>
          </a:xfrm>
          <a:prstGeom prst="line">
            <a:avLst/>
          </a:prstGeom>
          <a:solidFill>
            <a:srgbClr val="0070C0"/>
          </a:solidFill>
          <a:ln w="19050">
            <a:solidFill>
              <a:srgbClr val="6B9D43"/>
            </a:solidFill>
            <a:headEnd type="diamond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6095365" y="2706837"/>
            <a:ext cx="43129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扩展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两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层（内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光晕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（交互式互动阴影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阴影填充白色 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透明度操作修改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8" y="1511432"/>
            <a:ext cx="4308769" cy="40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2" grpId="0" animBg="1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6907" y="344300"/>
            <a:ext cx="4312920" cy="621665"/>
            <a:chOff x="6263" y="527"/>
            <a:chExt cx="6792" cy="979"/>
          </a:xfrm>
        </p:grpSpPr>
        <p:sp>
          <p:nvSpPr>
            <p:cNvPr id="2" name="矩形 1"/>
            <p:cNvSpPr/>
            <p:nvPr/>
          </p:nvSpPr>
          <p:spPr>
            <a:xfrm>
              <a:off x="6263" y="913"/>
              <a:ext cx="679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  <a:endParaRPr lang="zh-CN" altLang="en-US" sz="2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五边形 27"/>
          <p:cNvSpPr/>
          <p:nvPr/>
        </p:nvSpPr>
        <p:spPr>
          <a:xfrm>
            <a:off x="340360" y="1854918"/>
            <a:ext cx="2091204" cy="420370"/>
          </a:xfrm>
          <a:prstGeom prst="homePlate">
            <a:avLst/>
          </a:prstGeom>
          <a:solidFill>
            <a:srgbClr val="6B9D4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知识点</a:t>
            </a:r>
            <a:endParaRPr lang="zh-CN" altLang="en-US" sz="1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398462" y="2323931"/>
            <a:ext cx="114519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拓展轮廓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效果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轮廓图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crtl+F9)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分离文字与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轮廓（排列—打散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crtl+K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描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边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F12-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轮廓笔 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分离描边轮廓（排列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—将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轮廓转换为</a:t>
            </a:r>
            <a:r>
              <a:rPr lang="zh-C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对象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ctrl+shift+Q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472927" y="3517621"/>
            <a:ext cx="2034988" cy="2225768"/>
            <a:chOff x="3472927" y="3517621"/>
            <a:chExt cx="2034988" cy="22257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927" y="3517621"/>
              <a:ext cx="2034988" cy="222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646842" y="3743661"/>
              <a:ext cx="946673" cy="6073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543748" y="5130203"/>
              <a:ext cx="1469316" cy="6073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24416" y="2412067"/>
            <a:ext cx="3377975" cy="2551656"/>
            <a:chOff x="6124416" y="2412067"/>
            <a:chExt cx="3377975" cy="25516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416" y="2412067"/>
              <a:ext cx="1623781" cy="255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335" y="2412067"/>
              <a:ext cx="1685056" cy="255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" name="图片 35" descr="花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169275" y="-4446"/>
            <a:ext cx="4022725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8" grpId="0" animBg="1"/>
      <p:bldP spid="30" grpId="0"/>
      <p:bldP spid="30" grpId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251</Words>
  <Application>Microsoft Office PowerPoint</Application>
  <PresentationFormat>自定义</PresentationFormat>
  <Paragraphs>69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清新绿色植物</dc:title>
  <dc:creator>第一PPT</dc:creator>
  <cp:keywords>www.1ppt.com</cp:keywords>
  <cp:lastModifiedBy>Administrator</cp:lastModifiedBy>
  <cp:revision>65</cp:revision>
  <dcterms:created xsi:type="dcterms:W3CDTF">2017-06-28T02:57:00Z</dcterms:created>
  <dcterms:modified xsi:type="dcterms:W3CDTF">2018-06-05T00:40:47Z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